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5" Type="http://schemas.openxmlformats.org/officeDocument/2006/relationships/image" Target="../media/image8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5" Type="http://schemas.openxmlformats.org/officeDocument/2006/relationships/image" Target="../media/image12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jpg"/><Relationship Id="rId6" Type="http://schemas.openxmlformats.org/officeDocument/2006/relationships/image" Target="../media/image17.png"/><Relationship Id="rId7" Type="http://schemas.openxmlformats.org/officeDocument/2006/relationships/image" Target="../media/image18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jpg"/><Relationship Id="rId4" Type="http://schemas.openxmlformats.org/officeDocument/2006/relationships/image" Target="../media/image29.png"/><Relationship Id="rId5" Type="http://schemas.openxmlformats.org/officeDocument/2006/relationships/image" Target="../media/image30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jp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7.jpg"/><Relationship Id="rId3" Type="http://schemas.openxmlformats.org/officeDocument/2006/relationships/image" Target="../media/image38.png"/><Relationship Id="rId4" Type="http://schemas.openxmlformats.org/officeDocument/2006/relationships/image" Target="../media/image3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5052" y="426466"/>
            <a:ext cx="6129655" cy="1720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R="12065">
              <a:lnSpc>
                <a:spcPts val="1645"/>
              </a:lnSpc>
              <a:spcBef>
                <a:spcPts val="90"/>
              </a:spcBef>
            </a:pPr>
            <a:r>
              <a:rPr dirty="0" sz="1400" spc="-10" b="1">
                <a:latin typeface="Times New Roman"/>
                <a:cs typeface="Times New Roman"/>
              </a:rPr>
              <a:t>Инструкция</a:t>
            </a:r>
            <a:endParaRPr sz="1400">
              <a:latin typeface="Times New Roman"/>
              <a:cs typeface="Times New Roman"/>
            </a:endParaRPr>
          </a:p>
          <a:p>
            <a:pPr algn="ctr" marR="8890">
              <a:lnSpc>
                <a:spcPts val="1620"/>
              </a:lnSpc>
            </a:pPr>
            <a:r>
              <a:rPr dirty="0" sz="1400" b="1">
                <a:latin typeface="Times New Roman"/>
                <a:cs typeface="Times New Roman"/>
              </a:rPr>
              <a:t>по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подаче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на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портале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Госуслуг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заявления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на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получение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услуги</a:t>
            </a:r>
            <a:endParaRPr sz="1400">
              <a:latin typeface="Times New Roman"/>
              <a:cs typeface="Times New Roman"/>
            </a:endParaRPr>
          </a:p>
          <a:p>
            <a:pPr algn="ctr" marL="262890" marR="275590">
              <a:lnSpc>
                <a:spcPts val="1700"/>
              </a:lnSpc>
              <a:spcBef>
                <a:spcPts val="15"/>
              </a:spcBef>
            </a:pPr>
            <a:r>
              <a:rPr dirty="0" sz="1400" spc="-10" b="1">
                <a:latin typeface="Times New Roman"/>
                <a:cs typeface="Times New Roman"/>
              </a:rPr>
              <a:t>«Компенсация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части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родительской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платы,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взимаемой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с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родителей,</a:t>
            </a:r>
            <a:r>
              <a:rPr dirty="0" sz="1400" spc="-25" b="1">
                <a:latin typeface="Times New Roman"/>
                <a:cs typeface="Times New Roman"/>
              </a:rPr>
              <a:t> за </a:t>
            </a:r>
            <a:r>
              <a:rPr dirty="0" sz="1400" b="1">
                <a:latin typeface="Times New Roman"/>
                <a:cs typeface="Times New Roman"/>
              </a:rPr>
              <a:t>присмотр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и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уход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за</a:t>
            </a:r>
            <a:r>
              <a:rPr dirty="0" sz="1400" spc="-10" b="1">
                <a:latin typeface="Times New Roman"/>
                <a:cs typeface="Times New Roman"/>
              </a:rPr>
              <a:t> детьми»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8890">
              <a:lnSpc>
                <a:spcPct val="103400"/>
              </a:lnSpc>
              <a:spcBef>
                <a:spcPts val="720"/>
              </a:spcBef>
            </a:pPr>
            <a:r>
              <a:rPr dirty="0" sz="1200">
                <a:latin typeface="Times New Roman"/>
                <a:cs typeface="Times New Roman"/>
              </a:rPr>
              <a:t>1.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Для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получения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услуги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«Компенсация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платы,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взимаемой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родителей,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присмотр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уход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детьми»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(далее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Услуга)на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портале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Федеральной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государственной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информационной </a:t>
            </a:r>
            <a:r>
              <a:rPr dirty="0" sz="1200">
                <a:latin typeface="Times New Roman"/>
                <a:cs typeface="Times New Roman"/>
              </a:rPr>
              <a:t>системы «Единый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портал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государственных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муниципальных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услуг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(функций)»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необходимо </a:t>
            </a:r>
            <a:r>
              <a:rPr dirty="0" sz="1200">
                <a:latin typeface="Times New Roman"/>
                <a:cs typeface="Times New Roman"/>
              </a:rPr>
              <a:t>найти </a:t>
            </a:r>
            <a:r>
              <a:rPr dirty="0" sz="1200" spc="-10">
                <a:latin typeface="Times New Roman"/>
                <a:cs typeface="Times New Roman"/>
              </a:rPr>
              <a:t>данную </a:t>
            </a:r>
            <a:r>
              <a:rPr dirty="0" sz="1200">
                <a:latin typeface="Times New Roman"/>
                <a:cs typeface="Times New Roman"/>
              </a:rPr>
              <a:t>Услугу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-10">
                <a:latin typeface="Times New Roman"/>
                <a:cs typeface="Times New Roman"/>
              </a:rPr>
              <a:t>поиске: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4615687"/>
            <a:ext cx="58610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890">
              <a:lnSpc>
                <a:spcPct val="100000"/>
              </a:lnSpc>
              <a:spcBef>
                <a:spcPts val="100"/>
              </a:spcBef>
              <a:tabLst>
                <a:tab pos="283845" algn="l"/>
              </a:tabLst>
            </a:pPr>
            <a:r>
              <a:rPr dirty="0" sz="1200" spc="-25">
                <a:latin typeface="Times New Roman"/>
                <a:cs typeface="Times New Roman"/>
              </a:rPr>
              <a:t>2.</a:t>
            </a:r>
            <a:r>
              <a:rPr dirty="0" sz="1200">
                <a:latin typeface="Times New Roman"/>
                <a:cs typeface="Times New Roman"/>
              </a:rPr>
              <a:t>	В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поиске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можно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ввести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«уход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детьми»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или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«компенсация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платы»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выбрать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из </a:t>
            </a:r>
            <a:r>
              <a:rPr dirty="0" sz="1200">
                <a:latin typeface="Times New Roman"/>
                <a:cs typeface="Times New Roman"/>
              </a:rPr>
              <a:t>предложенного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списка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Услугу: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787525" y="5200192"/>
            <a:ext cx="4343400" cy="4693285"/>
            <a:chOff x="1787525" y="5200192"/>
            <a:chExt cx="4343400" cy="469328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87525" y="5200192"/>
              <a:ext cx="4343019" cy="469328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48942" y="5364898"/>
              <a:ext cx="4020057" cy="4362323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1633220" y="2287269"/>
            <a:ext cx="4653280" cy="2213610"/>
            <a:chOff x="1633220" y="2287269"/>
            <a:chExt cx="4653280" cy="2213610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33220" y="2287269"/>
              <a:ext cx="4652899" cy="2213101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97812" y="2450591"/>
              <a:ext cx="4323588" cy="18851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93444" y="847090"/>
            <a:ext cx="6040120" cy="775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just" marL="12700" marR="5080" indent="8890">
              <a:lnSpc>
                <a:spcPct val="103400"/>
              </a:lnSpc>
              <a:spcBef>
                <a:spcPts val="50"/>
              </a:spcBef>
            </a:pPr>
            <a:r>
              <a:rPr dirty="0" sz="1200">
                <a:latin typeface="Times New Roman"/>
                <a:cs typeface="Times New Roman"/>
              </a:rPr>
              <a:t>20.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Выбираем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способ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получения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результата.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Результат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услуги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будет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доступен</a:t>
            </a:r>
            <a:r>
              <a:rPr dirty="0" sz="1200" spc="215">
                <a:latin typeface="Times New Roman"/>
                <a:cs typeface="Times New Roman"/>
              </a:rPr>
              <a:t>  </a:t>
            </a:r>
            <a:r>
              <a:rPr dirty="0" sz="1200" spc="-50">
                <a:latin typeface="Times New Roman"/>
                <a:cs typeface="Times New Roman"/>
              </a:rPr>
              <a:t>в </a:t>
            </a:r>
            <a:r>
              <a:rPr dirty="0" sz="1200">
                <a:latin typeface="Times New Roman"/>
                <a:cs typeface="Times New Roman"/>
              </a:rPr>
              <a:t>электронном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виде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Вашем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личном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кабинете,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но,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Вам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необходим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дополнительно </a:t>
            </a:r>
            <a:r>
              <a:rPr dirty="0" sz="1200">
                <a:latin typeface="Times New Roman"/>
                <a:cs typeface="Times New Roman"/>
              </a:rPr>
              <a:t>результат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бумажном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носителе,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ставим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соответствующую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галку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выбираем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МФЦ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или </a:t>
            </a:r>
            <a:r>
              <a:rPr dirty="0" sz="1200">
                <a:latin typeface="Times New Roman"/>
                <a:cs typeface="Times New Roman"/>
              </a:rPr>
              <a:t>уполномоченный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орган.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кнопку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«Подать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заявление»: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747010" y="4557521"/>
            <a:ext cx="2865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Готово!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Заявление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отправлено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ведомство!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496185" y="1819909"/>
            <a:ext cx="3382645" cy="2355215"/>
            <a:chOff x="2496185" y="1819909"/>
            <a:chExt cx="3382645" cy="2355215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6185" y="1819909"/>
              <a:ext cx="3382517" cy="2354706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0650" y="1983104"/>
              <a:ext cx="3053461" cy="20269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2588" y="847090"/>
            <a:ext cx="52908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20" algn="l"/>
              </a:tabLst>
            </a:pPr>
            <a:r>
              <a:rPr dirty="0" sz="1200" spc="-25">
                <a:latin typeface="Times New Roman"/>
                <a:cs typeface="Times New Roman"/>
              </a:rPr>
              <a:t>3.</a:t>
            </a:r>
            <a:r>
              <a:rPr dirty="0" sz="1200">
                <a:latin typeface="Times New Roman"/>
                <a:cs typeface="Times New Roman"/>
              </a:rPr>
              <a:t>	Краткая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информация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отобразится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описании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Услуги.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«Начать»: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02588" y="5234431"/>
            <a:ext cx="24676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20" algn="l"/>
              </a:tabLst>
            </a:pPr>
            <a:r>
              <a:rPr dirty="0" sz="1200" spc="-25">
                <a:latin typeface="Times New Roman"/>
                <a:cs typeface="Times New Roman"/>
              </a:rPr>
              <a:t>4.</a:t>
            </a:r>
            <a:r>
              <a:rPr dirty="0" sz="1200">
                <a:latin typeface="Times New Roman"/>
                <a:cs typeface="Times New Roman"/>
              </a:rPr>
              <a:t>	Выбираем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категорию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заявителя: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93444" y="8457056"/>
            <a:ext cx="6050280" cy="5892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889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latin typeface="Times New Roman"/>
                <a:cs typeface="Times New Roman"/>
              </a:rPr>
              <a:t>5.</a:t>
            </a:r>
            <a:r>
              <a:rPr dirty="0" sz="1200" spc="315">
                <a:latin typeface="Times New Roman"/>
                <a:cs typeface="Times New Roman"/>
              </a:rPr>
              <a:t>   </a:t>
            </a:r>
            <a:r>
              <a:rPr dirty="0" sz="1200">
                <a:latin typeface="Times New Roman"/>
                <a:cs typeface="Times New Roman"/>
              </a:rPr>
              <a:t>Проверяем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данные,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подгруженные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личного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кабинета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заявителя.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несоответствии каких-</a:t>
            </a:r>
            <a:r>
              <a:rPr dirty="0" sz="1200">
                <a:latin typeface="Times New Roman"/>
                <a:cs typeface="Times New Roman"/>
              </a:rPr>
              <a:t>либо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данных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кнопку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«Изменить»,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переходим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свой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личный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кабинет</a:t>
            </a:r>
            <a:r>
              <a:rPr dirty="0" sz="1200" spc="140">
                <a:latin typeface="Times New Roman"/>
                <a:cs typeface="Times New Roman"/>
              </a:rPr>
              <a:t>  </a:t>
            </a:r>
            <a:r>
              <a:rPr dirty="0" sz="1200" spc="-50">
                <a:latin typeface="Times New Roman"/>
                <a:cs typeface="Times New Roman"/>
              </a:rPr>
              <a:t>и </a:t>
            </a:r>
            <a:r>
              <a:rPr dirty="0" sz="1200">
                <a:latin typeface="Times New Roman"/>
                <a:cs typeface="Times New Roman"/>
              </a:rPr>
              <a:t>меняем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необходимые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данные.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данные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указаны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верно,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кнопку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«Верно»: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650364" y="5608827"/>
            <a:ext cx="4617720" cy="2567940"/>
            <a:chOff x="1650364" y="5608827"/>
            <a:chExt cx="4617720" cy="256794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0364" y="5608827"/>
              <a:ext cx="4617339" cy="256793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7595" y="5813932"/>
              <a:ext cx="4222877" cy="2155825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2171700" y="1197609"/>
            <a:ext cx="3763010" cy="3598545"/>
            <a:chOff x="2171700" y="1197609"/>
            <a:chExt cx="3763010" cy="3598545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71700" y="1197609"/>
              <a:ext cx="3762628" cy="3598037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6292" y="1360677"/>
              <a:ext cx="3433572" cy="327050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93444" y="5652007"/>
            <a:ext cx="6039485" cy="5803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 indent="8890">
              <a:lnSpc>
                <a:spcPct val="101699"/>
              </a:lnSpc>
              <a:spcBef>
                <a:spcPts val="75"/>
              </a:spcBef>
            </a:pPr>
            <a:r>
              <a:rPr dirty="0" sz="1200">
                <a:latin typeface="Times New Roman"/>
                <a:cs typeface="Times New Roman"/>
              </a:rPr>
              <a:t>6.</a:t>
            </a:r>
            <a:r>
              <a:rPr dirty="0" sz="1200" spc="15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Проверяем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свой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контактный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номер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телефона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почту.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необходимости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переходим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свой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личный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кабинет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меняем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номер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телефона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актуальный.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Если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номер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телефона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указан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верно, </a:t>
            </a:r>
            <a:r>
              <a:rPr dirty="0" sz="1200" spc="-10">
                <a:latin typeface="Times New Roman"/>
                <a:cs typeface="Times New Roman"/>
              </a:rPr>
              <a:t>нажимаем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«Верно»: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243201" y="6609841"/>
            <a:ext cx="3612515" cy="2364105"/>
            <a:chOff x="2243201" y="6609841"/>
            <a:chExt cx="3612515" cy="236410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3201" y="6609841"/>
              <a:ext cx="3612007" cy="236359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7793" y="6772909"/>
              <a:ext cx="3282696" cy="2036064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2275204" y="882649"/>
            <a:ext cx="3557270" cy="4330065"/>
            <a:chOff x="2275204" y="882649"/>
            <a:chExt cx="3557270" cy="4330065"/>
          </a:xfrm>
        </p:grpSpPr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75204" y="882649"/>
              <a:ext cx="3557143" cy="432968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9923" y="1045717"/>
              <a:ext cx="3227831" cy="400202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93444" y="844041"/>
            <a:ext cx="604202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  <a:tabLst>
                <a:tab pos="372110" algn="l"/>
              </a:tabLst>
            </a:pPr>
            <a:r>
              <a:rPr dirty="0" sz="1200" spc="-25">
                <a:latin typeface="Times New Roman"/>
                <a:cs typeface="Times New Roman"/>
              </a:rPr>
              <a:t>7.</a:t>
            </a:r>
            <a:r>
              <a:rPr dirty="0" sz="1200">
                <a:latin typeface="Times New Roman"/>
                <a:cs typeface="Times New Roman"/>
              </a:rPr>
              <a:t>	Таким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же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образом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проверяем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далее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адрес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электронной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почты.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почта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указана </a:t>
            </a:r>
            <a:r>
              <a:rPr dirty="0" sz="1200">
                <a:latin typeface="Times New Roman"/>
                <a:cs typeface="Times New Roman"/>
              </a:rPr>
              <a:t>верно,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«Верно»: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3859529"/>
            <a:ext cx="6043930" cy="5721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  <a:tabLst>
                <a:tab pos="372110" algn="l"/>
              </a:tabLst>
            </a:pPr>
            <a:r>
              <a:rPr dirty="0" sz="1200" spc="-25">
                <a:latin typeface="Times New Roman"/>
                <a:cs typeface="Times New Roman"/>
              </a:rPr>
              <a:t>8.</a:t>
            </a:r>
            <a:r>
              <a:rPr dirty="0" sz="1200">
                <a:latin typeface="Times New Roman"/>
                <a:cs typeface="Times New Roman"/>
              </a:rPr>
              <a:t>	Проверяем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адрес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места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регистрации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заявителя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фактический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адрес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проживания </a:t>
            </a:r>
            <a:r>
              <a:rPr dirty="0" sz="1200">
                <a:latin typeface="Times New Roman"/>
                <a:cs typeface="Times New Roman"/>
              </a:rPr>
              <a:t>заявителя.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информация,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подгруженная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личного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кабинета,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корректна,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нажимаем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100" spc="-10">
                <a:latin typeface="Times New Roman"/>
                <a:cs typeface="Times New Roman"/>
              </a:rPr>
              <a:t>«Верно»: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093214" y="7585950"/>
            <a:ext cx="3731895" cy="2633980"/>
            <a:chOff x="2093214" y="7585950"/>
            <a:chExt cx="3731895" cy="263398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93214" y="7585950"/>
              <a:ext cx="3731641" cy="263347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57806" y="7749018"/>
              <a:ext cx="3402457" cy="2305812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2199004" y="1379092"/>
            <a:ext cx="3700145" cy="2374900"/>
            <a:chOff x="2199004" y="1379092"/>
            <a:chExt cx="3700145" cy="2374900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9004" y="1379092"/>
              <a:ext cx="3699637" cy="2374646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3596" y="1542287"/>
              <a:ext cx="3370453" cy="2046731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2065020" y="4838318"/>
            <a:ext cx="3837304" cy="2615565"/>
            <a:chOff x="2065020" y="4838318"/>
            <a:chExt cx="3837304" cy="2615565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65020" y="4838318"/>
              <a:ext cx="3837304" cy="2615057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34946" y="5005323"/>
              <a:ext cx="3497453" cy="22796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93444" y="840993"/>
            <a:ext cx="6041390" cy="775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just" marL="12700" marR="5080" indent="8890">
              <a:lnSpc>
                <a:spcPct val="103400"/>
              </a:lnSpc>
              <a:spcBef>
                <a:spcPts val="50"/>
              </a:spcBef>
            </a:pPr>
            <a:r>
              <a:rPr dirty="0" sz="1200">
                <a:latin typeface="Times New Roman"/>
                <a:cs typeface="Times New Roman"/>
              </a:rPr>
              <a:t>9.</a:t>
            </a:r>
            <a:r>
              <a:rPr dirty="0" sz="1200" spc="285">
                <a:latin typeface="Times New Roman"/>
                <a:cs typeface="Times New Roman"/>
              </a:rPr>
              <a:t>   </a:t>
            </a:r>
            <a:r>
              <a:rPr dirty="0" sz="1200">
                <a:latin typeface="Times New Roman"/>
                <a:cs typeface="Times New Roman"/>
              </a:rPr>
              <a:t>Далее</a:t>
            </a:r>
            <a:r>
              <a:rPr dirty="0" sz="1200" spc="4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проверяем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сведения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4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ребёнке.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Необходимо</a:t>
            </a:r>
            <a:r>
              <a:rPr dirty="0" sz="1200" spc="4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указать</a:t>
            </a:r>
            <a:r>
              <a:rPr dirty="0" sz="1200" spc="4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данные</a:t>
            </a:r>
            <a:r>
              <a:rPr dirty="0" sz="1200" spc="4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всех</a:t>
            </a:r>
            <a:r>
              <a:rPr dirty="0" sz="1200" spc="4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детей, </a:t>
            </a:r>
            <a:r>
              <a:rPr dirty="0" sz="1200">
                <a:latin typeface="Times New Roman"/>
                <a:cs typeface="Times New Roman"/>
              </a:rPr>
              <a:t>входящих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состав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семьи,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том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числе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детей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возрасте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23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лет,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обучающихся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очной </a:t>
            </a:r>
            <a:r>
              <a:rPr dirty="0" sz="1200">
                <a:latin typeface="Times New Roman"/>
                <a:cs typeface="Times New Roman"/>
              </a:rPr>
              <a:t>форме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обучения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(за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исключением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детей,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достигших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возраста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18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лет,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находившихся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под </a:t>
            </a:r>
            <a:r>
              <a:rPr dirty="0" sz="1200" spc="-10">
                <a:latin typeface="Times New Roman"/>
                <a:cs typeface="Times New Roman"/>
              </a:rPr>
              <a:t>попечительством):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4328921"/>
            <a:ext cx="604964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  <a:tabLst>
                <a:tab pos="372110" algn="l"/>
              </a:tabLst>
            </a:pPr>
            <a:r>
              <a:rPr dirty="0" sz="1200" spc="-25">
                <a:latin typeface="Times New Roman"/>
                <a:cs typeface="Times New Roman"/>
              </a:rPr>
              <a:t>10.</a:t>
            </a:r>
            <a:r>
              <a:rPr dirty="0" sz="1200">
                <a:latin typeface="Times New Roman"/>
                <a:cs typeface="Times New Roman"/>
              </a:rPr>
              <a:t>	Выбираем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списка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ребёнка,</a:t>
            </a:r>
            <a:r>
              <a:rPr dirty="0" sz="1200" spc="3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сведения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котором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содержатся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Вашем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личном кабинете: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9812" y="8679560"/>
            <a:ext cx="60902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сведения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 </a:t>
            </a:r>
            <a:r>
              <a:rPr dirty="0" sz="1200" spc="-10">
                <a:latin typeface="Times New Roman"/>
                <a:cs typeface="Times New Roman"/>
              </a:rPr>
              <a:t>ребёнке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отсутствуют,</a:t>
            </a:r>
            <a:r>
              <a:rPr dirty="0" sz="1200">
                <a:latin typeface="Times New Roman"/>
                <a:cs typeface="Times New Roman"/>
              </a:rPr>
              <a:t> вносим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их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вручную,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нажав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списке «Добавить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нового </a:t>
            </a:r>
            <a:r>
              <a:rPr dirty="0" sz="1200">
                <a:latin typeface="Times New Roman"/>
                <a:cs typeface="Times New Roman"/>
              </a:rPr>
              <a:t>ребенка».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Заполняем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указанные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поля: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039239" y="4728844"/>
            <a:ext cx="3839845" cy="3458845"/>
            <a:chOff x="2039239" y="4728844"/>
            <a:chExt cx="3839845" cy="345884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39239" y="4728844"/>
              <a:ext cx="3839845" cy="345884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03831" y="4891912"/>
              <a:ext cx="3510661" cy="3131185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2229485" y="1754631"/>
            <a:ext cx="3904615" cy="2466340"/>
            <a:chOff x="2229485" y="1754631"/>
            <a:chExt cx="3904615" cy="246634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9485" y="1754631"/>
              <a:ext cx="3904361" cy="246595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94077" y="1917826"/>
              <a:ext cx="3575304" cy="213817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9812" y="6362445"/>
            <a:ext cx="6152515" cy="11874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Если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детей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несколько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после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заполнения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всех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полей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сведениями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первом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ребенке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нажимаем</a:t>
            </a:r>
            <a:endParaRPr sz="1200">
              <a:latin typeface="Times New Roman"/>
              <a:cs typeface="Times New Roman"/>
            </a:endParaRPr>
          </a:p>
          <a:p>
            <a:pPr marL="12700" marR="7620">
              <a:lnSpc>
                <a:spcPct val="101699"/>
              </a:lnSpc>
            </a:pPr>
            <a:r>
              <a:rPr dirty="0" sz="1200">
                <a:latin typeface="Times New Roman"/>
                <a:cs typeface="Times New Roman"/>
              </a:rPr>
              <a:t>«Добавить»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отсутствии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ребенка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выпадающем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списке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«Добавить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нового </a:t>
            </a:r>
            <a:r>
              <a:rPr dirty="0" sz="1200">
                <a:latin typeface="Times New Roman"/>
                <a:cs typeface="Times New Roman"/>
              </a:rPr>
              <a:t>ребенка».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После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заполнения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сведений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всех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своих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детях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кнопку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«Далее».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1200">
              <a:latin typeface="Times New Roman"/>
              <a:cs typeface="Times New Roman"/>
            </a:endParaRPr>
          </a:p>
          <a:p>
            <a:pPr marL="125095">
              <a:lnSpc>
                <a:spcPct val="100000"/>
              </a:lnSpc>
              <a:tabLst>
                <a:tab pos="476250" algn="l"/>
              </a:tabLst>
            </a:pPr>
            <a:r>
              <a:rPr dirty="0" sz="1200" spc="-25">
                <a:latin typeface="Times New Roman"/>
                <a:cs typeface="Times New Roman"/>
              </a:rPr>
              <a:t>11.</a:t>
            </a:r>
            <a:r>
              <a:rPr dirty="0" sz="1200">
                <a:latin typeface="Times New Roman"/>
                <a:cs typeface="Times New Roman"/>
              </a:rPr>
              <a:t>	Вводим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номер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СНИЛСа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указанного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ребенка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10">
                <a:latin typeface="Times New Roman"/>
                <a:cs typeface="Times New Roman"/>
              </a:rPr>
              <a:t> «Далее»: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375535" y="736599"/>
            <a:ext cx="3321685" cy="5524500"/>
            <a:chOff x="2375535" y="736599"/>
            <a:chExt cx="3321685" cy="552450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5535" y="736599"/>
              <a:ext cx="3321685" cy="5523992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8509" y="910081"/>
              <a:ext cx="2975610" cy="517537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021965" y="4408804"/>
              <a:ext cx="220979" cy="51435"/>
            </a:xfrm>
            <a:custGeom>
              <a:avLst/>
              <a:gdLst/>
              <a:ahLst/>
              <a:cxnLst/>
              <a:rect l="l" t="t" r="r" b="b"/>
              <a:pathLst>
                <a:path w="220980" h="51435">
                  <a:moveTo>
                    <a:pt x="220980" y="0"/>
                  </a:moveTo>
                  <a:lnTo>
                    <a:pt x="0" y="0"/>
                  </a:lnTo>
                  <a:lnTo>
                    <a:pt x="0" y="51435"/>
                  </a:lnTo>
                  <a:lnTo>
                    <a:pt x="220980" y="51435"/>
                  </a:lnTo>
                  <a:lnTo>
                    <a:pt x="22098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021965" y="4408804"/>
              <a:ext cx="220979" cy="51435"/>
            </a:xfrm>
            <a:custGeom>
              <a:avLst/>
              <a:gdLst/>
              <a:ahLst/>
              <a:cxnLst/>
              <a:rect l="l" t="t" r="r" b="b"/>
              <a:pathLst>
                <a:path w="220980" h="51435">
                  <a:moveTo>
                    <a:pt x="0" y="51435"/>
                  </a:moveTo>
                  <a:lnTo>
                    <a:pt x="220980" y="51435"/>
                  </a:lnTo>
                  <a:lnTo>
                    <a:pt x="220980" y="0"/>
                  </a:lnTo>
                  <a:lnTo>
                    <a:pt x="0" y="0"/>
                  </a:lnTo>
                  <a:lnTo>
                    <a:pt x="0" y="51435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2377439" y="7686928"/>
            <a:ext cx="3467100" cy="2407920"/>
            <a:chOff x="2377439" y="7686928"/>
            <a:chExt cx="3467100" cy="2407920"/>
          </a:xfrm>
        </p:grpSpPr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77439" y="7686928"/>
              <a:ext cx="3466719" cy="240753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48635" y="7869630"/>
              <a:ext cx="3124327" cy="2040508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052444" y="8443213"/>
              <a:ext cx="95250" cy="58419"/>
            </a:xfrm>
            <a:custGeom>
              <a:avLst/>
              <a:gdLst/>
              <a:ahLst/>
              <a:cxnLst/>
              <a:rect l="l" t="t" r="r" b="b"/>
              <a:pathLst>
                <a:path w="95250" h="58420">
                  <a:moveTo>
                    <a:pt x="95250" y="0"/>
                  </a:moveTo>
                  <a:lnTo>
                    <a:pt x="0" y="0"/>
                  </a:lnTo>
                  <a:lnTo>
                    <a:pt x="0" y="58420"/>
                  </a:lnTo>
                  <a:lnTo>
                    <a:pt x="95250" y="58420"/>
                  </a:lnTo>
                  <a:lnTo>
                    <a:pt x="9525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052444" y="8443213"/>
              <a:ext cx="95250" cy="58419"/>
            </a:xfrm>
            <a:custGeom>
              <a:avLst/>
              <a:gdLst/>
              <a:ahLst/>
              <a:cxnLst/>
              <a:rect l="l" t="t" r="r" b="b"/>
              <a:pathLst>
                <a:path w="95250" h="58420">
                  <a:moveTo>
                    <a:pt x="0" y="58420"/>
                  </a:moveTo>
                  <a:lnTo>
                    <a:pt x="95250" y="58420"/>
                  </a:lnTo>
                  <a:lnTo>
                    <a:pt x="95250" y="0"/>
                  </a:lnTo>
                  <a:lnTo>
                    <a:pt x="0" y="0"/>
                  </a:lnTo>
                  <a:lnTo>
                    <a:pt x="0" y="58420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02588" y="709929"/>
            <a:ext cx="5394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20" algn="l"/>
              </a:tabLst>
            </a:pPr>
            <a:r>
              <a:rPr dirty="0" sz="1200" spc="-25">
                <a:latin typeface="Times New Roman"/>
                <a:cs typeface="Times New Roman"/>
              </a:rPr>
              <a:t>12.</a:t>
            </a:r>
            <a:r>
              <a:rPr dirty="0" sz="1200">
                <a:latin typeface="Times New Roman"/>
                <a:cs typeface="Times New Roman"/>
              </a:rPr>
              <a:t>	Вводим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реквизиты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актовой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записи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рождении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ребенка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«Далее»: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5091175"/>
            <a:ext cx="6043930" cy="39751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8890">
              <a:lnSpc>
                <a:spcPct val="103299"/>
              </a:lnSpc>
              <a:spcBef>
                <a:spcPts val="50"/>
              </a:spcBef>
            </a:pPr>
            <a:r>
              <a:rPr dirty="0" sz="1200">
                <a:latin typeface="Times New Roman"/>
                <a:cs typeface="Times New Roman"/>
              </a:rPr>
              <a:t>13.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Ставим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галочку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строке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«Прошу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предоставить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компенсацию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этого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ребенка»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и </a:t>
            </a:r>
            <a:r>
              <a:rPr dirty="0" sz="1200">
                <a:latin typeface="Times New Roman"/>
                <a:cs typeface="Times New Roman"/>
              </a:rPr>
              <a:t>прописываем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название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детского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сада,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который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посещает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ребенок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«Далее»: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149475" y="1087119"/>
            <a:ext cx="3619500" cy="3535679"/>
            <a:chOff x="2149475" y="1087119"/>
            <a:chExt cx="3619500" cy="3535679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9475" y="1087119"/>
              <a:ext cx="3618991" cy="3535171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22703" y="1254505"/>
              <a:ext cx="3272536" cy="319874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837429" y="2617469"/>
              <a:ext cx="182245" cy="68580"/>
            </a:xfrm>
            <a:custGeom>
              <a:avLst/>
              <a:gdLst/>
              <a:ahLst/>
              <a:cxnLst/>
              <a:rect l="l" t="t" r="r" b="b"/>
              <a:pathLst>
                <a:path w="182245" h="68580">
                  <a:moveTo>
                    <a:pt x="182245" y="0"/>
                  </a:moveTo>
                  <a:lnTo>
                    <a:pt x="0" y="0"/>
                  </a:lnTo>
                  <a:lnTo>
                    <a:pt x="0" y="68579"/>
                  </a:lnTo>
                  <a:lnTo>
                    <a:pt x="182245" y="68579"/>
                  </a:lnTo>
                  <a:lnTo>
                    <a:pt x="18224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837429" y="2617469"/>
              <a:ext cx="182245" cy="68580"/>
            </a:xfrm>
            <a:custGeom>
              <a:avLst/>
              <a:gdLst/>
              <a:ahLst/>
              <a:cxnLst/>
              <a:rect l="l" t="t" r="r" b="b"/>
              <a:pathLst>
                <a:path w="182245" h="68580">
                  <a:moveTo>
                    <a:pt x="0" y="68579"/>
                  </a:moveTo>
                  <a:lnTo>
                    <a:pt x="182245" y="68579"/>
                  </a:lnTo>
                  <a:lnTo>
                    <a:pt x="182245" y="0"/>
                  </a:lnTo>
                  <a:lnTo>
                    <a:pt x="0" y="0"/>
                  </a:lnTo>
                  <a:lnTo>
                    <a:pt x="0" y="68579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825750" y="1814829"/>
              <a:ext cx="97155" cy="52069"/>
            </a:xfrm>
            <a:custGeom>
              <a:avLst/>
              <a:gdLst/>
              <a:ahLst/>
              <a:cxnLst/>
              <a:rect l="l" t="t" r="r" b="b"/>
              <a:pathLst>
                <a:path w="97155" h="52069">
                  <a:moveTo>
                    <a:pt x="97155" y="0"/>
                  </a:moveTo>
                  <a:lnTo>
                    <a:pt x="0" y="0"/>
                  </a:lnTo>
                  <a:lnTo>
                    <a:pt x="0" y="52070"/>
                  </a:lnTo>
                  <a:lnTo>
                    <a:pt x="97155" y="52070"/>
                  </a:lnTo>
                  <a:lnTo>
                    <a:pt x="97155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25750" y="1814829"/>
              <a:ext cx="97155" cy="52069"/>
            </a:xfrm>
            <a:custGeom>
              <a:avLst/>
              <a:gdLst/>
              <a:ahLst/>
              <a:cxnLst/>
              <a:rect l="l" t="t" r="r" b="b"/>
              <a:pathLst>
                <a:path w="97155" h="52069">
                  <a:moveTo>
                    <a:pt x="0" y="52070"/>
                  </a:moveTo>
                  <a:lnTo>
                    <a:pt x="97155" y="52070"/>
                  </a:lnTo>
                  <a:lnTo>
                    <a:pt x="97155" y="0"/>
                  </a:lnTo>
                  <a:lnTo>
                    <a:pt x="0" y="0"/>
                  </a:lnTo>
                  <a:lnTo>
                    <a:pt x="0" y="52070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607309" y="3154044"/>
              <a:ext cx="2374900" cy="73025"/>
            </a:xfrm>
            <a:custGeom>
              <a:avLst/>
              <a:gdLst/>
              <a:ahLst/>
              <a:cxnLst/>
              <a:rect l="l" t="t" r="r" b="b"/>
              <a:pathLst>
                <a:path w="2374900" h="73025">
                  <a:moveTo>
                    <a:pt x="2374900" y="0"/>
                  </a:moveTo>
                  <a:lnTo>
                    <a:pt x="0" y="0"/>
                  </a:lnTo>
                  <a:lnTo>
                    <a:pt x="0" y="73025"/>
                  </a:lnTo>
                  <a:lnTo>
                    <a:pt x="2374900" y="73025"/>
                  </a:lnTo>
                  <a:lnTo>
                    <a:pt x="237490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607309" y="3154044"/>
              <a:ext cx="2374900" cy="73025"/>
            </a:xfrm>
            <a:custGeom>
              <a:avLst/>
              <a:gdLst/>
              <a:ahLst/>
              <a:cxnLst/>
              <a:rect l="l" t="t" r="r" b="b"/>
              <a:pathLst>
                <a:path w="2374900" h="73025">
                  <a:moveTo>
                    <a:pt x="0" y="73025"/>
                  </a:moveTo>
                  <a:lnTo>
                    <a:pt x="2374900" y="73025"/>
                  </a:lnTo>
                  <a:lnTo>
                    <a:pt x="2374900" y="0"/>
                  </a:lnTo>
                  <a:lnTo>
                    <a:pt x="0" y="0"/>
                  </a:lnTo>
                  <a:lnTo>
                    <a:pt x="0" y="73025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2339339" y="6107683"/>
            <a:ext cx="3718560" cy="3977640"/>
            <a:chOff x="2339339" y="6107683"/>
            <a:chExt cx="3718560" cy="3977640"/>
          </a:xfrm>
        </p:grpSpPr>
        <p:pic>
          <p:nvPicPr>
            <p:cNvPr id="14" name="object 1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39339" y="6107683"/>
              <a:ext cx="3718305" cy="3977640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8536" y="6304787"/>
              <a:ext cx="3360039" cy="3581654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3037839" y="6914768"/>
              <a:ext cx="86360" cy="69850"/>
            </a:xfrm>
            <a:custGeom>
              <a:avLst/>
              <a:gdLst/>
              <a:ahLst/>
              <a:cxnLst/>
              <a:rect l="l" t="t" r="r" b="b"/>
              <a:pathLst>
                <a:path w="86360" h="69850">
                  <a:moveTo>
                    <a:pt x="8636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86360" y="69850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037839" y="6914768"/>
              <a:ext cx="86360" cy="69850"/>
            </a:xfrm>
            <a:custGeom>
              <a:avLst/>
              <a:gdLst/>
              <a:ahLst/>
              <a:cxnLst/>
              <a:rect l="l" t="t" r="r" b="b"/>
              <a:pathLst>
                <a:path w="86360" h="69850">
                  <a:moveTo>
                    <a:pt x="0" y="69850"/>
                  </a:moveTo>
                  <a:lnTo>
                    <a:pt x="86360" y="69850"/>
                  </a:lnTo>
                  <a:lnTo>
                    <a:pt x="86360" y="0"/>
                  </a:lnTo>
                  <a:lnTo>
                    <a:pt x="0" y="0"/>
                  </a:lnTo>
                  <a:lnTo>
                    <a:pt x="0" y="69850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766060" y="8245093"/>
            <a:ext cx="959485" cy="29908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355"/>
              </a:spcBef>
            </a:pPr>
            <a:r>
              <a:rPr dirty="0" sz="1100" spc="-10">
                <a:solidFill>
                  <a:srgbClr val="7E7E7E"/>
                </a:solidFill>
                <a:latin typeface="Times New Roman"/>
                <a:cs typeface="Times New Roman"/>
              </a:rPr>
              <a:t>Домовёнок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93444" y="1002538"/>
            <a:ext cx="4951730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  <a:tabLst>
                <a:tab pos="372110" algn="l"/>
                <a:tab pos="1219835" algn="l"/>
                <a:tab pos="2262505" algn="l"/>
                <a:tab pos="3030855" algn="l"/>
                <a:tab pos="3390900" algn="l"/>
                <a:tab pos="4037329" algn="l"/>
                <a:tab pos="4250690" algn="l"/>
              </a:tabLst>
            </a:pPr>
            <a:r>
              <a:rPr dirty="0" sz="1200" spc="-25">
                <a:latin typeface="Times New Roman"/>
                <a:cs typeface="Times New Roman"/>
              </a:rPr>
              <a:t>14.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Выбираем,</a:t>
            </a:r>
            <a:r>
              <a:rPr dirty="0" sz="1200">
                <a:latin typeface="Times New Roman"/>
                <a:cs typeface="Times New Roman"/>
              </a:rPr>
              <a:t>	кем</a:t>
            </a:r>
            <a:r>
              <a:rPr dirty="0" sz="1200" spc="114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является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заявитель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25">
                <a:latin typeface="Times New Roman"/>
                <a:cs typeface="Times New Roman"/>
              </a:rPr>
              <a:t>для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ребенка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50">
                <a:latin typeface="Times New Roman"/>
                <a:cs typeface="Times New Roman"/>
              </a:rPr>
              <a:t>–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родителем (попечителем):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027141" y="1002538"/>
            <a:ext cx="1030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7985" algn="l"/>
              </a:tabLst>
            </a:pPr>
            <a:r>
              <a:rPr dirty="0" sz="1200" spc="-25">
                <a:latin typeface="Times New Roman"/>
                <a:cs typeface="Times New Roman"/>
              </a:rPr>
              <a:t>или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опекуном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02588" y="3850385"/>
            <a:ext cx="4662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20" algn="l"/>
              </a:tabLst>
            </a:pPr>
            <a:r>
              <a:rPr dirty="0" sz="1200" spc="-25">
                <a:latin typeface="Times New Roman"/>
                <a:cs typeface="Times New Roman"/>
              </a:rPr>
              <a:t>15.</a:t>
            </a:r>
            <a:r>
              <a:rPr dirty="0" sz="1200">
                <a:latin typeface="Times New Roman"/>
                <a:cs typeface="Times New Roman"/>
              </a:rPr>
              <a:t>	Выбираем,</a:t>
            </a:r>
            <a:r>
              <a:rPr dirty="0" sz="1200" spc="-10">
                <a:latin typeface="Times New Roman"/>
                <a:cs typeface="Times New Roman"/>
              </a:rPr>
              <a:t> соответствует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ли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фамилия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родителя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фамилии</a:t>
            </a:r>
            <a:r>
              <a:rPr dirty="0" sz="1200" spc="-10">
                <a:latin typeface="Times New Roman"/>
                <a:cs typeface="Times New Roman"/>
              </a:rPr>
              <a:t> ребенка: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93444" y="6801738"/>
            <a:ext cx="6067425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 marR="5080" indent="8890">
              <a:lnSpc>
                <a:spcPct val="105000"/>
              </a:lnSpc>
              <a:spcBef>
                <a:spcPts val="25"/>
              </a:spcBef>
              <a:tabLst>
                <a:tab pos="372110" algn="l"/>
              </a:tabLst>
            </a:pPr>
            <a:r>
              <a:rPr dirty="0" sz="1200" spc="-25">
                <a:latin typeface="Times New Roman"/>
                <a:cs typeface="Times New Roman"/>
              </a:rPr>
              <a:t>16.</a:t>
            </a:r>
            <a:r>
              <a:rPr dirty="0" sz="1200">
                <a:latin typeface="Times New Roman"/>
                <a:cs typeface="Times New Roman"/>
              </a:rPr>
              <a:t>	Далее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заполняем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информацию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втором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ребёнке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аналогично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пунктам 11-15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настоящей инструкции.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02588" y="7646034"/>
            <a:ext cx="6040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20" algn="l"/>
              </a:tabLst>
            </a:pPr>
            <a:r>
              <a:rPr dirty="0" sz="1200" spc="-25">
                <a:latin typeface="Times New Roman"/>
                <a:cs typeface="Times New Roman"/>
              </a:rPr>
              <a:t>17.</a:t>
            </a:r>
            <a:r>
              <a:rPr dirty="0" sz="1200">
                <a:latin typeface="Times New Roman"/>
                <a:cs typeface="Times New Roman"/>
              </a:rPr>
              <a:t>	Выбираем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способ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получения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компенсации</a:t>
            </a:r>
            <a:r>
              <a:rPr dirty="0" sz="1200" spc="3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через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банк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или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почтовое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отделение: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208783" y="1403222"/>
            <a:ext cx="3707765" cy="2144395"/>
            <a:chOff x="2208783" y="1403222"/>
            <a:chExt cx="3707765" cy="2144395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08783" y="1403222"/>
              <a:ext cx="3707765" cy="2144141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73375" y="1566163"/>
              <a:ext cx="3378708" cy="1816607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945764" y="2131567"/>
              <a:ext cx="86360" cy="67310"/>
            </a:xfrm>
            <a:custGeom>
              <a:avLst/>
              <a:gdLst/>
              <a:ahLst/>
              <a:cxnLst/>
              <a:rect l="l" t="t" r="r" b="b"/>
              <a:pathLst>
                <a:path w="86360" h="67310">
                  <a:moveTo>
                    <a:pt x="86360" y="0"/>
                  </a:moveTo>
                  <a:lnTo>
                    <a:pt x="0" y="0"/>
                  </a:lnTo>
                  <a:lnTo>
                    <a:pt x="0" y="67309"/>
                  </a:lnTo>
                  <a:lnTo>
                    <a:pt x="86360" y="67309"/>
                  </a:lnTo>
                  <a:lnTo>
                    <a:pt x="8636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945764" y="2131567"/>
              <a:ext cx="86360" cy="67310"/>
            </a:xfrm>
            <a:custGeom>
              <a:avLst/>
              <a:gdLst/>
              <a:ahLst/>
              <a:cxnLst/>
              <a:rect l="l" t="t" r="r" b="b"/>
              <a:pathLst>
                <a:path w="86360" h="67310">
                  <a:moveTo>
                    <a:pt x="0" y="67309"/>
                  </a:moveTo>
                  <a:lnTo>
                    <a:pt x="86360" y="67309"/>
                  </a:lnTo>
                  <a:lnTo>
                    <a:pt x="86360" y="0"/>
                  </a:lnTo>
                  <a:lnTo>
                    <a:pt x="0" y="0"/>
                  </a:lnTo>
                  <a:lnTo>
                    <a:pt x="0" y="67309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2171700" y="7991233"/>
            <a:ext cx="3763010" cy="2077720"/>
            <a:chOff x="2171700" y="7991233"/>
            <a:chExt cx="3763010" cy="2077720"/>
          </a:xfrm>
        </p:grpSpPr>
        <p:pic>
          <p:nvPicPr>
            <p:cNvPr id="13" name="object 1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71700" y="7991233"/>
              <a:ext cx="3762629" cy="2077466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6292" y="8154453"/>
              <a:ext cx="3433572" cy="1749552"/>
            </a:xfrm>
            <a:prstGeom prst="rect">
              <a:avLst/>
            </a:prstGeom>
          </p:spPr>
        </p:pic>
      </p:grpSp>
      <p:grpSp>
        <p:nvGrpSpPr>
          <p:cNvPr id="15" name="object 15" descr=""/>
          <p:cNvGrpSpPr/>
          <p:nvPr/>
        </p:nvGrpSpPr>
        <p:grpSpPr>
          <a:xfrm>
            <a:off x="2218689" y="4198238"/>
            <a:ext cx="3671570" cy="2347595"/>
            <a:chOff x="2218689" y="4198238"/>
            <a:chExt cx="3671570" cy="2347595"/>
          </a:xfrm>
        </p:grpSpPr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18689" y="4198238"/>
              <a:ext cx="3671442" cy="2347214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83281" y="4361433"/>
              <a:ext cx="3342132" cy="2019300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2940684" y="5110098"/>
              <a:ext cx="91440" cy="48260"/>
            </a:xfrm>
            <a:custGeom>
              <a:avLst/>
              <a:gdLst/>
              <a:ahLst/>
              <a:cxnLst/>
              <a:rect l="l" t="t" r="r" b="b"/>
              <a:pathLst>
                <a:path w="91439" h="48260">
                  <a:moveTo>
                    <a:pt x="91439" y="0"/>
                  </a:moveTo>
                  <a:lnTo>
                    <a:pt x="0" y="0"/>
                  </a:lnTo>
                  <a:lnTo>
                    <a:pt x="0" y="48260"/>
                  </a:lnTo>
                  <a:lnTo>
                    <a:pt x="91439" y="48260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940684" y="5110098"/>
              <a:ext cx="91440" cy="48260"/>
            </a:xfrm>
            <a:custGeom>
              <a:avLst/>
              <a:gdLst/>
              <a:ahLst/>
              <a:cxnLst/>
              <a:rect l="l" t="t" r="r" b="b"/>
              <a:pathLst>
                <a:path w="91439" h="48260">
                  <a:moveTo>
                    <a:pt x="0" y="48260"/>
                  </a:moveTo>
                  <a:lnTo>
                    <a:pt x="91439" y="48260"/>
                  </a:lnTo>
                  <a:lnTo>
                    <a:pt x="91439" y="0"/>
                  </a:lnTo>
                  <a:lnTo>
                    <a:pt x="0" y="0"/>
                  </a:lnTo>
                  <a:lnTo>
                    <a:pt x="0" y="48260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84884" y="709929"/>
            <a:ext cx="3482340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  <a:tabLst>
                <a:tab pos="461009" algn="l"/>
                <a:tab pos="896619" algn="l"/>
                <a:tab pos="1720214" algn="l"/>
                <a:tab pos="2339340" algn="l"/>
                <a:tab pos="2857500" algn="l"/>
              </a:tabLst>
            </a:pPr>
            <a:r>
              <a:rPr dirty="0" sz="1200" spc="-25">
                <a:latin typeface="Times New Roman"/>
                <a:cs typeface="Times New Roman"/>
              </a:rPr>
              <a:t>18.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50">
                <a:latin typeface="Times New Roman"/>
                <a:cs typeface="Times New Roman"/>
              </a:rPr>
              <a:t>В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случае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выбора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20">
                <a:latin typeface="Times New Roman"/>
                <a:cs typeface="Times New Roman"/>
              </a:rPr>
              <a:t>банка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20">
                <a:latin typeface="Times New Roman"/>
                <a:cs typeface="Times New Roman"/>
              </a:rPr>
              <a:t>способом </a:t>
            </a:r>
            <a:r>
              <a:rPr dirty="0" sz="1200">
                <a:latin typeface="Times New Roman"/>
                <a:cs typeface="Times New Roman"/>
              </a:rPr>
              <a:t>банковские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реквизиты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для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получения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компенсации: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695190" y="709929"/>
            <a:ext cx="704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получения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530722" y="709929"/>
            <a:ext cx="871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компенсации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534150" y="709929"/>
            <a:ext cx="496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вводим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93444" y="6188709"/>
            <a:ext cx="6058535" cy="3943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890">
              <a:lnSpc>
                <a:spcPct val="101699"/>
              </a:lnSpc>
              <a:spcBef>
                <a:spcPts val="75"/>
              </a:spcBef>
            </a:pPr>
            <a:r>
              <a:rPr dirty="0" sz="1200">
                <a:latin typeface="Times New Roman"/>
                <a:cs typeface="Times New Roman"/>
              </a:rPr>
              <a:t>19.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Выбираем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уполномоченный</a:t>
            </a:r>
            <a:r>
              <a:rPr dirty="0" sz="1200" spc="3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орган,</a:t>
            </a:r>
            <a:r>
              <a:rPr dirty="0" sz="1200" spc="3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предоставляющий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услугу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3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месту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нахождения </a:t>
            </a:r>
            <a:r>
              <a:rPr dirty="0" sz="1200">
                <a:latin typeface="Times New Roman"/>
                <a:cs typeface="Times New Roman"/>
              </a:rPr>
              <a:t>детского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сада,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карте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или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поиске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слева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нажимаем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«Выбрать»: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8439" y="6951319"/>
            <a:ext cx="5586349" cy="297942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2269744" y="1439544"/>
            <a:ext cx="3676015" cy="4435475"/>
            <a:chOff x="2269744" y="1439544"/>
            <a:chExt cx="3676015" cy="4435475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69744" y="1439544"/>
              <a:ext cx="3675887" cy="443496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34336" y="1602739"/>
              <a:ext cx="3346704" cy="410718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267710" y="2731896"/>
              <a:ext cx="1877060" cy="73025"/>
            </a:xfrm>
            <a:custGeom>
              <a:avLst/>
              <a:gdLst/>
              <a:ahLst/>
              <a:cxnLst/>
              <a:rect l="l" t="t" r="r" b="b"/>
              <a:pathLst>
                <a:path w="1877060" h="73025">
                  <a:moveTo>
                    <a:pt x="1877060" y="0"/>
                  </a:moveTo>
                  <a:lnTo>
                    <a:pt x="0" y="0"/>
                  </a:lnTo>
                  <a:lnTo>
                    <a:pt x="0" y="73025"/>
                  </a:lnTo>
                  <a:lnTo>
                    <a:pt x="1877060" y="73025"/>
                  </a:lnTo>
                  <a:lnTo>
                    <a:pt x="187706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267710" y="2731896"/>
              <a:ext cx="1877060" cy="73025"/>
            </a:xfrm>
            <a:custGeom>
              <a:avLst/>
              <a:gdLst/>
              <a:ahLst/>
              <a:cxnLst/>
              <a:rect l="l" t="t" r="r" b="b"/>
              <a:pathLst>
                <a:path w="1877060" h="73025">
                  <a:moveTo>
                    <a:pt x="0" y="73025"/>
                  </a:moveTo>
                  <a:lnTo>
                    <a:pt x="1877060" y="73025"/>
                  </a:lnTo>
                  <a:lnTo>
                    <a:pt x="1877060" y="0"/>
                  </a:lnTo>
                  <a:lnTo>
                    <a:pt x="0" y="0"/>
                  </a:lnTo>
                  <a:lnTo>
                    <a:pt x="0" y="73025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849369" y="4128261"/>
              <a:ext cx="1290320" cy="66675"/>
            </a:xfrm>
            <a:custGeom>
              <a:avLst/>
              <a:gdLst/>
              <a:ahLst/>
              <a:cxnLst/>
              <a:rect l="l" t="t" r="r" b="b"/>
              <a:pathLst>
                <a:path w="1290320" h="66675">
                  <a:moveTo>
                    <a:pt x="1290320" y="0"/>
                  </a:moveTo>
                  <a:lnTo>
                    <a:pt x="0" y="0"/>
                  </a:lnTo>
                  <a:lnTo>
                    <a:pt x="0" y="66675"/>
                  </a:lnTo>
                  <a:lnTo>
                    <a:pt x="1290320" y="66675"/>
                  </a:lnTo>
                  <a:lnTo>
                    <a:pt x="1290320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849369" y="4128261"/>
              <a:ext cx="1290320" cy="66675"/>
            </a:xfrm>
            <a:custGeom>
              <a:avLst/>
              <a:gdLst/>
              <a:ahLst/>
              <a:cxnLst/>
              <a:rect l="l" t="t" r="r" b="b"/>
              <a:pathLst>
                <a:path w="1290320" h="66675">
                  <a:moveTo>
                    <a:pt x="0" y="66675"/>
                  </a:moveTo>
                  <a:lnTo>
                    <a:pt x="1290320" y="66675"/>
                  </a:lnTo>
                  <a:lnTo>
                    <a:pt x="1290320" y="0"/>
                  </a:lnTo>
                  <a:lnTo>
                    <a:pt x="0" y="0"/>
                  </a:lnTo>
                  <a:lnTo>
                    <a:pt x="0" y="66675"/>
                  </a:lnTo>
                  <a:close/>
                </a:path>
              </a:pathLst>
            </a:custGeom>
            <a:ln w="254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Гордеева Мария Александровна</dc:creator>
  <dcterms:created xsi:type="dcterms:W3CDTF">2024-11-08T07:23:19Z</dcterms:created>
  <dcterms:modified xsi:type="dcterms:W3CDTF">2024-11-08T07:23:19Z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2024-11-08T00:00:00Z</vt:filetime>
  </property>
  <property fmtid="{D5CDD505-2E9C-101B-9397-08002B2CF9AE}" pid="5" name="Producer">
    <vt:lpwstr>www.ilovepdf.com</vt:lpwstr>
  </property>
</Properties>
</file>